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6" r:id="rId3"/>
    <p:sldId id="297" r:id="rId4"/>
    <p:sldId id="294" r:id="rId5"/>
    <p:sldId id="283" r:id="rId6"/>
    <p:sldId id="291" r:id="rId7"/>
    <p:sldId id="290" r:id="rId8"/>
    <p:sldId id="293" r:id="rId9"/>
    <p:sldId id="292" r:id="rId10"/>
    <p:sldId id="28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4FDEC28-40C8-FF44-B6DB-BA49DC416F04}">
          <p14:sldIdLst>
            <p14:sldId id="256"/>
          </p14:sldIdLst>
        </p14:section>
        <p14:section name="Hall MHD" id="{D3789B34-437F-7544-899A-53F897150D84}">
          <p14:sldIdLst>
            <p14:sldId id="296"/>
            <p14:sldId id="297"/>
          </p14:sldIdLst>
        </p14:section>
        <p14:section name="drift-ideal MHD" id="{A2DBE613-F342-8C42-8010-4AA5558390DE}">
          <p14:sldIdLst>
            <p14:sldId id="294"/>
            <p14:sldId id="283"/>
            <p14:sldId id="291"/>
            <p14:sldId id="290"/>
            <p14:sldId id="293"/>
            <p14:sldId id="292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13"/>
    <p:restoredTop sz="94643"/>
  </p:normalViewPr>
  <p:slideViewPr>
    <p:cSldViewPr snapToGrid="0" snapToObjects="1">
      <p:cViewPr varScale="1">
        <p:scale>
          <a:sx n="108" d="100"/>
          <a:sy n="108" d="100"/>
        </p:scale>
        <p:origin x="4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avi>
</file>

<file path=ppt/media/media2.avi>
</file>

<file path=ppt/media/media3.avi>
</file>

<file path=ppt/media/media4.avi>
</file>

<file path=ppt/media/media5.avi>
</file>

<file path=ppt/media/media6.avi>
</file>

<file path=ppt/media/media7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26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9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5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22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17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6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6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9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8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78BA4-9C0A-F742-BA8E-587B540F2CB4}" type="datetimeFigureOut">
              <a:rPr lang="en-US" smtClean="0"/>
              <a:t>6/19/18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741C0-31EF-274B-9933-3C6CD0088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4.avi"/><Relationship Id="rId7" Type="http://schemas.openxmlformats.org/officeDocument/2006/relationships/image" Target="../media/image3.emf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avi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4.avi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avi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3.avi"/><Relationship Id="rId2" Type="http://schemas.openxmlformats.org/officeDocument/2006/relationships/video" Target="../media/media6.avi"/><Relationship Id="rId1" Type="http://schemas.microsoft.com/office/2007/relationships/media" Target="../media/media6.avi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avi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6.avi"/><Relationship Id="rId2" Type="http://schemas.openxmlformats.org/officeDocument/2006/relationships/video" Target="../media/media7.avi"/><Relationship Id="rId1" Type="http://schemas.microsoft.com/office/2007/relationships/media" Target="../media/media7.avi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avi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My MHD code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Justin Angus</a:t>
            </a:r>
          </a:p>
        </p:txBody>
      </p:sp>
    </p:spTree>
    <p:extLst>
      <p:ext uri="{BB962C8B-B14F-4D97-AF65-F5344CB8AC3E}">
        <p14:creationId xmlns:p14="http://schemas.microsoft.com/office/powerpoint/2010/main" val="1921745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DA524-FE03-3A43-A3E4-53DA96BCE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408381-1B01-E443-9D45-D53D98976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7090" y="2319725"/>
            <a:ext cx="5727700" cy="113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5EB4F7-9990-1440-A160-906E2FA2D4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7790" y="4079061"/>
            <a:ext cx="2157678" cy="5106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BA5789-B237-794D-AA4D-258D487DFD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7590" y="5550343"/>
            <a:ext cx="24765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514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D19BB-1B60-574C-956B-F0AEFC17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Hall MHD (</a:t>
            </a:r>
            <a:r>
              <a:rPr lang="en-US" dirty="0" err="1"/>
              <a:t>JxB</a:t>
            </a:r>
            <a:r>
              <a:rPr lang="en-US" dirty="0"/>
              <a:t> and </a:t>
            </a:r>
            <a:r>
              <a:rPr lang="en-US" dirty="0" err="1"/>
              <a:t>gradP</a:t>
            </a:r>
            <a:r>
              <a:rPr lang="en-US" dirty="0"/>
              <a:t>) (Li/r0=5.0e-3)</a:t>
            </a:r>
          </a:p>
        </p:txBody>
      </p:sp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DE2CCB75-2C51-7842-AAA5-7845260363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247900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254770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D19BB-1B60-574C-956B-F0AEFC17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Hall MHD (</a:t>
            </a:r>
            <a:r>
              <a:rPr lang="en-US" dirty="0" err="1"/>
              <a:t>JxB</a:t>
            </a:r>
            <a:r>
              <a:rPr lang="en-US" dirty="0"/>
              <a:t> and </a:t>
            </a:r>
            <a:r>
              <a:rPr lang="en-US" dirty="0" err="1"/>
              <a:t>gradP</a:t>
            </a:r>
            <a:r>
              <a:rPr lang="en-US" dirty="0"/>
              <a:t>) (Li/r0=1.0e-1)</a:t>
            </a:r>
          </a:p>
        </p:txBody>
      </p:sp>
      <p:pic>
        <p:nvPicPr>
          <p:cNvPr id="6" name="2Dpinch.avi">
            <a:hlinkClick r:id="" action="ppaction://media"/>
            <a:extLst>
              <a:ext uri="{FF2B5EF4-FFF2-40B4-BE49-F238E27FC236}">
                <a16:creationId xmlns:a16="http://schemas.microsoft.com/office/drawing/2014/main" id="{DD67E6C6-61B1-9140-9C17-C5F05A3378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247900"/>
            <a:ext cx="10515600" cy="3505200"/>
          </a:xfrm>
        </p:spPr>
      </p:pic>
    </p:spTree>
    <p:extLst>
      <p:ext uri="{BB962C8B-B14F-4D97-AF65-F5344CB8AC3E}">
        <p14:creationId xmlns:p14="http://schemas.microsoft.com/office/powerpoint/2010/main" val="523390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CF1BB-5F7A-F64C-B1BF-DBC4EE534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Drift-Ideal MHD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404E9-2568-D849-9AB1-08DFC6AA8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52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Dpinch.avi">
            <a:hlinkClick r:id="" action="ppaction://media"/>
            <a:extLst>
              <a:ext uri="{FF2B5EF4-FFF2-40B4-BE49-F238E27FC236}">
                <a16:creationId xmlns:a16="http://schemas.microsoft.com/office/drawing/2014/main" id="{69E4ADF6-D03D-3C43-9FB8-7CB38A46E6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45" t="-152" r="-45" b="152"/>
          <a:stretch/>
        </p:blipFill>
        <p:spPr>
          <a:xfrm>
            <a:off x="2953512" y="3794760"/>
            <a:ext cx="8586216" cy="2862072"/>
          </a:xfr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A225DF3A-1158-DE4B-BE44-5454002179B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49625" y="728662"/>
            <a:ext cx="8572500" cy="2857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A04D43-1BA1-C84C-9119-C5D77F8E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88" y="263524"/>
            <a:ext cx="3524745" cy="4964323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Sausage mode can be stabilized with increasing adiabatic coefficient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Ideal MHD with </a:t>
            </a:r>
            <a:br>
              <a:rPr lang="en-US" sz="4000" dirty="0"/>
            </a:br>
            <a:r>
              <a:rPr lang="en-US" sz="4000" dirty="0"/>
              <a:t>Bennett profiles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6BF17F-7EBE-CE40-8774-A5E75ED65E00}"/>
              </a:ext>
            </a:extLst>
          </p:cNvPr>
          <p:cNvSpPr txBox="1"/>
          <p:nvPr/>
        </p:nvSpPr>
        <p:spPr>
          <a:xfrm>
            <a:off x="10852298" y="1572637"/>
            <a:ext cx="13397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γ</a:t>
            </a:r>
            <a:r>
              <a:rPr lang="en-US" sz="3200" b="1" dirty="0"/>
              <a:t>=5/3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DF4785-1C18-154A-8EF8-7F8C78BD05CC}"/>
              </a:ext>
            </a:extLst>
          </p:cNvPr>
          <p:cNvSpPr txBox="1"/>
          <p:nvPr/>
        </p:nvSpPr>
        <p:spPr>
          <a:xfrm>
            <a:off x="10852274" y="4643072"/>
            <a:ext cx="13397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γ</a:t>
            </a:r>
            <a:r>
              <a:rPr lang="en-US" sz="3200" b="1" dirty="0"/>
              <a:t>=2.1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162CA1-789B-5F4F-97FA-36AD735793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125" y="5218471"/>
            <a:ext cx="24765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07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Dpinch.avi">
            <a:hlinkClick r:id="" action="ppaction://media"/>
            <a:extLst>
              <a:ext uri="{FF2B5EF4-FFF2-40B4-BE49-F238E27FC236}">
                <a16:creationId xmlns:a16="http://schemas.microsoft.com/office/drawing/2014/main" id="{36A3E4A4-5BA2-9D4E-8A4E-A2C71B12129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53512" y="3794760"/>
            <a:ext cx="8572500" cy="2857500"/>
          </a:xfr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A225DF3A-1158-DE4B-BE44-5454002179B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49625" y="728662"/>
            <a:ext cx="8572500" cy="2857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A04D43-1BA1-C84C-9119-C5D77F8E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88" y="728662"/>
            <a:ext cx="3486823" cy="5660849"/>
          </a:xfrm>
        </p:spPr>
        <p:txBody>
          <a:bodyPr>
            <a:normAutofit/>
          </a:bodyPr>
          <a:lstStyle/>
          <a:p>
            <a:r>
              <a:rPr lang="en-US" sz="3200" dirty="0"/>
              <a:t>unstable sausage mode drifts with electrons in drift-ideal model (Hall effect)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141B1-4FDD-F942-8B74-CE4C132D7671}"/>
              </a:ext>
            </a:extLst>
          </p:cNvPr>
          <p:cNvSpPr/>
          <p:nvPr/>
        </p:nvSpPr>
        <p:spPr>
          <a:xfrm>
            <a:off x="10875441" y="1511081"/>
            <a:ext cx="132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Ideal MHD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=5/3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9961EF-8A3D-4D48-A627-0E3A10512AEF}"/>
              </a:ext>
            </a:extLst>
          </p:cNvPr>
          <p:cNvSpPr/>
          <p:nvPr/>
        </p:nvSpPr>
        <p:spPr>
          <a:xfrm>
            <a:off x="10875441" y="4368581"/>
            <a:ext cx="15014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drift-ideal 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 =5/3</a:t>
            </a:r>
            <a:br>
              <a:rPr lang="en-US" b="1" dirty="0"/>
            </a:br>
            <a:r>
              <a:rPr lang="en-US" b="1" dirty="0"/>
              <a:t>L</a:t>
            </a:r>
            <a:r>
              <a:rPr lang="en-US" b="1" baseline="-25000" dirty="0"/>
              <a:t>i</a:t>
            </a:r>
            <a:r>
              <a:rPr lang="en-US" b="1" dirty="0"/>
              <a:t>/r</a:t>
            </a:r>
            <a:r>
              <a:rPr lang="en-US" b="1" baseline="-25000" dirty="0"/>
              <a:t>0</a:t>
            </a:r>
            <a:r>
              <a:rPr lang="en-US" b="1" dirty="0"/>
              <a:t>=5.0e-3</a:t>
            </a:r>
          </a:p>
        </p:txBody>
      </p:sp>
    </p:spTree>
    <p:extLst>
      <p:ext uri="{BB962C8B-B14F-4D97-AF65-F5344CB8AC3E}">
        <p14:creationId xmlns:p14="http://schemas.microsoft.com/office/powerpoint/2010/main" val="174477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72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7BCB46AE-79C8-684C-9CEB-9152A9C0E5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53512" y="3794760"/>
            <a:ext cx="8572500" cy="2857500"/>
          </a:xfrm>
        </p:spPr>
      </p:pic>
      <p:pic>
        <p:nvPicPr>
          <p:cNvPr id="13" name="2Dpinch.avi">
            <a:hlinkClick r:id="" action="ppaction://media"/>
            <a:extLst>
              <a:ext uri="{FF2B5EF4-FFF2-40B4-BE49-F238E27FC236}">
                <a16:creationId xmlns:a16="http://schemas.microsoft.com/office/drawing/2014/main" id="{49686F5B-DE67-7248-B556-81119EA4C75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6"/>
          <a:srcRect l="45" t="-152" r="-45" b="152"/>
          <a:stretch/>
        </p:blipFill>
        <p:spPr>
          <a:xfrm>
            <a:off x="2949625" y="726376"/>
            <a:ext cx="8586216" cy="28620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A04D43-1BA1-C84C-9119-C5D77F8E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88" y="575733"/>
            <a:ext cx="3486823" cy="5813778"/>
          </a:xfrm>
        </p:spPr>
        <p:txBody>
          <a:bodyPr>
            <a:normAutofit fontScale="90000"/>
          </a:bodyPr>
          <a:lstStyle/>
          <a:p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Increasing gamma stabilizes m=0 in ideal MHD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Increasing gamma in drift-ideal stabilizes ideal mode, but destabilizes entropy mode</a:t>
            </a:r>
            <a:br>
              <a:rPr lang="en-US" sz="3200" dirty="0"/>
            </a:br>
            <a:br>
              <a:rPr lang="en-US" sz="3200" dirty="0"/>
            </a:b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141B1-4FDD-F942-8B74-CE4C132D7671}"/>
              </a:ext>
            </a:extLst>
          </p:cNvPr>
          <p:cNvSpPr/>
          <p:nvPr/>
        </p:nvSpPr>
        <p:spPr>
          <a:xfrm>
            <a:off x="10875441" y="1511081"/>
            <a:ext cx="132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Ideal MHD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=2.1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9961EF-8A3D-4D48-A627-0E3A10512AEF}"/>
              </a:ext>
            </a:extLst>
          </p:cNvPr>
          <p:cNvSpPr/>
          <p:nvPr/>
        </p:nvSpPr>
        <p:spPr>
          <a:xfrm>
            <a:off x="10875441" y="4368581"/>
            <a:ext cx="15014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drift-ideal 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 =2.1</a:t>
            </a:r>
            <a:br>
              <a:rPr lang="en-US" b="1" dirty="0"/>
            </a:br>
            <a:r>
              <a:rPr lang="en-US" b="1" dirty="0"/>
              <a:t>L</a:t>
            </a:r>
            <a:r>
              <a:rPr lang="en-US" b="1" baseline="-25000" dirty="0"/>
              <a:t>i</a:t>
            </a:r>
            <a:r>
              <a:rPr lang="en-US" b="1" dirty="0"/>
              <a:t>/r</a:t>
            </a:r>
            <a:r>
              <a:rPr lang="en-US" b="1" baseline="-25000" dirty="0"/>
              <a:t>0</a:t>
            </a:r>
            <a:r>
              <a:rPr lang="en-US" b="1" dirty="0"/>
              <a:t>=5.0e-3</a:t>
            </a:r>
          </a:p>
        </p:txBody>
      </p:sp>
    </p:spTree>
    <p:extLst>
      <p:ext uri="{BB962C8B-B14F-4D97-AF65-F5344CB8AC3E}">
        <p14:creationId xmlns:p14="http://schemas.microsoft.com/office/powerpoint/2010/main" val="181971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2Dpinch.avi">
            <a:hlinkClick r:id="" action="ppaction://media"/>
            <a:extLst>
              <a:ext uri="{FF2B5EF4-FFF2-40B4-BE49-F238E27FC236}">
                <a16:creationId xmlns:a16="http://schemas.microsoft.com/office/drawing/2014/main" id="{86373050-D904-5B4E-BF42-693E2EC620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53512" y="731520"/>
            <a:ext cx="8572500" cy="2857500"/>
          </a:xfrm>
          <a:prstGeom prst="rect">
            <a:avLst/>
          </a:prstGeom>
        </p:spPr>
      </p:pic>
      <p:pic>
        <p:nvPicPr>
          <p:cNvPr id="5" name="2Dpinch.avi">
            <a:hlinkClick r:id="" action="ppaction://media"/>
            <a:extLst>
              <a:ext uri="{FF2B5EF4-FFF2-40B4-BE49-F238E27FC236}">
                <a16:creationId xmlns:a16="http://schemas.microsoft.com/office/drawing/2014/main" id="{6669509D-FC5D-964B-AB3B-A4A374BD5335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53512" y="3794760"/>
            <a:ext cx="8572500" cy="28575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A04D43-1BA1-C84C-9119-C5D77F8E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88" y="575733"/>
            <a:ext cx="3486823" cy="5813778"/>
          </a:xfrm>
        </p:spPr>
        <p:txBody>
          <a:bodyPr>
            <a:normAutofit/>
          </a:bodyPr>
          <a:lstStyle/>
          <a:p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Entropy mode can be stabilized with strong thermalization such that </a:t>
            </a:r>
            <a:r>
              <a:rPr lang="en-US" sz="3200" dirty="0" err="1"/>
              <a:t>Te≈Ti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EB141B1-4FDD-F942-8B74-CE4C132D7671}"/>
              </a:ext>
            </a:extLst>
          </p:cNvPr>
          <p:cNvSpPr/>
          <p:nvPr/>
        </p:nvSpPr>
        <p:spPr>
          <a:xfrm>
            <a:off x="10875441" y="1511081"/>
            <a:ext cx="1320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drift-ideal 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 =2.1</a:t>
            </a:r>
            <a:br>
              <a:rPr lang="en-US" b="1" dirty="0"/>
            </a:br>
            <a:r>
              <a:rPr lang="en-US" b="1" dirty="0"/>
              <a:t>L</a:t>
            </a:r>
            <a:r>
              <a:rPr lang="en-US" b="1" baseline="-25000" dirty="0"/>
              <a:t>i</a:t>
            </a:r>
            <a:r>
              <a:rPr lang="en-US" b="1" dirty="0"/>
              <a:t>/r</a:t>
            </a:r>
            <a:r>
              <a:rPr lang="en-US" b="1" baseline="-25000" dirty="0"/>
              <a:t>0</a:t>
            </a:r>
            <a:r>
              <a:rPr lang="en-US" b="1" dirty="0"/>
              <a:t>=5.0e-3</a:t>
            </a:r>
          </a:p>
          <a:p>
            <a:r>
              <a:rPr lang="en-US" b="1" dirty="0" err="1"/>
              <a:t>NuT</a:t>
            </a:r>
            <a:r>
              <a:rPr lang="en-US" b="1" dirty="0"/>
              <a:t>= 100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09961EF-8A3D-4D48-A627-0E3A10512AEF}"/>
              </a:ext>
            </a:extLst>
          </p:cNvPr>
          <p:cNvSpPr/>
          <p:nvPr/>
        </p:nvSpPr>
        <p:spPr>
          <a:xfrm>
            <a:off x="10875441" y="4368581"/>
            <a:ext cx="15014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drift-ideal </a:t>
            </a:r>
            <a:br>
              <a:rPr lang="en-US" b="1" dirty="0"/>
            </a:br>
            <a:r>
              <a:rPr lang="en-US" b="1" dirty="0" err="1"/>
              <a:t>γ</a:t>
            </a:r>
            <a:r>
              <a:rPr lang="en-US" b="1" dirty="0"/>
              <a:t> =2.1</a:t>
            </a:r>
            <a:br>
              <a:rPr lang="en-US" b="1" dirty="0"/>
            </a:br>
            <a:r>
              <a:rPr lang="en-US" b="1" dirty="0"/>
              <a:t>L</a:t>
            </a:r>
            <a:r>
              <a:rPr lang="en-US" b="1" baseline="-25000" dirty="0"/>
              <a:t>i</a:t>
            </a:r>
            <a:r>
              <a:rPr lang="en-US" b="1" dirty="0"/>
              <a:t>/r</a:t>
            </a:r>
            <a:r>
              <a:rPr lang="en-US" b="1" baseline="-25000" dirty="0"/>
              <a:t>0</a:t>
            </a:r>
            <a:r>
              <a:rPr lang="en-US" b="1" dirty="0"/>
              <a:t>=5.0e-3</a:t>
            </a:r>
          </a:p>
          <a:p>
            <a:r>
              <a:rPr lang="en-US" b="1" dirty="0" err="1"/>
              <a:t>NuT</a:t>
            </a:r>
            <a:r>
              <a:rPr lang="en-US" b="1" dirty="0"/>
              <a:t> = 0</a:t>
            </a:r>
          </a:p>
        </p:txBody>
      </p:sp>
    </p:spTree>
    <p:extLst>
      <p:ext uri="{BB962C8B-B14F-4D97-AF65-F5344CB8AC3E}">
        <p14:creationId xmlns:p14="http://schemas.microsoft.com/office/powerpoint/2010/main" val="2386658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5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70C385-2C63-8049-BF71-172C1C83AC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0416" y="688622"/>
            <a:ext cx="6595299" cy="494647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B5243A-D458-F941-AA49-72B076FB53FB}"/>
              </a:ext>
            </a:extLst>
          </p:cNvPr>
          <p:cNvSpPr txBox="1"/>
          <p:nvPr/>
        </p:nvSpPr>
        <p:spPr>
          <a:xfrm>
            <a:off x="203200" y="688622"/>
            <a:ext cx="52472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Entropy mode grows slower than ideal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Increasing gamma larger than 2 stabilizes ideal mode, but destabilizes entropy mode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Entropy mode can be stabilized by driving electron and ion temperatures to be the same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/>
              <a:t>Thermalization has no significant affect on ideal 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F1FA03-BB9F-F043-B065-72268B63778A}"/>
              </a:ext>
            </a:extLst>
          </p:cNvPr>
          <p:cNvSpPr txBox="1"/>
          <p:nvPr/>
        </p:nvSpPr>
        <p:spPr>
          <a:xfrm>
            <a:off x="6671733" y="5813777"/>
            <a:ext cx="3996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Seeded mode: </a:t>
            </a:r>
            <a:r>
              <a:rPr lang="en-US" dirty="0" err="1"/>
              <a:t>kR</a:t>
            </a:r>
            <a:r>
              <a:rPr lang="en-US" dirty="0"/>
              <a:t>=10, </a:t>
            </a:r>
            <a:r>
              <a:rPr lang="en-US" dirty="0" err="1"/>
              <a:t>krhoi</a:t>
            </a:r>
            <a:r>
              <a:rPr lang="en-US" dirty="0"/>
              <a:t> = 0.1</a:t>
            </a:r>
          </a:p>
        </p:txBody>
      </p:sp>
    </p:spTree>
    <p:extLst>
      <p:ext uri="{BB962C8B-B14F-4D97-AF65-F5344CB8AC3E}">
        <p14:creationId xmlns:p14="http://schemas.microsoft.com/office/powerpoint/2010/main" val="3500507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11286</TotalTime>
  <Words>121</Words>
  <Application>Microsoft Macintosh PowerPoint</Application>
  <PresentationFormat>Widescreen</PresentationFormat>
  <Paragraphs>24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My MHD code</vt:lpstr>
      <vt:lpstr>Hall MHD (JxB and gradP) (Li/r0=5.0e-3)</vt:lpstr>
      <vt:lpstr>Hall MHD (JxB and gradP) (Li/r0=1.0e-1)</vt:lpstr>
      <vt:lpstr>Drift-Ideal MHD model</vt:lpstr>
      <vt:lpstr>Sausage mode can be stabilized with increasing adiabatic coefficient   Ideal MHD with  Bennett profiles</vt:lpstr>
      <vt:lpstr>unstable sausage mode drifts with electrons in drift-ideal model (Hall effect) </vt:lpstr>
      <vt:lpstr>   Increasing gamma stabilizes m=0 in ideal MHD     Increasing gamma in drift-ideal stabilizes ideal mode, but destabilizes entropy mode  </vt:lpstr>
      <vt:lpstr>   Entropy mode can be stabilized with strong thermalization such that Te≈Ti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MHD code</dc:title>
  <dc:creator>Angus, Justin Ray</dc:creator>
  <cp:lastModifiedBy>Angus, Justin Ray</cp:lastModifiedBy>
  <cp:revision>95</cp:revision>
  <dcterms:created xsi:type="dcterms:W3CDTF">2018-01-08T04:18:50Z</dcterms:created>
  <dcterms:modified xsi:type="dcterms:W3CDTF">2018-06-19T19:13:37Z</dcterms:modified>
</cp:coreProperties>
</file>

<file path=docProps/thumbnail.jpeg>
</file>